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467214-E919-4B0D-8FC7-FB197E33934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DE6338-6BA9-4AB0-A71A-615615A0F4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Reach for the Top</a:t>
            </a:r>
          </a:p>
          <a:p>
            <a:r>
              <a:rPr lang="en-US" dirty="0" smtClean="0"/>
              <a:t>Evan Sauve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Physicists and Astronomers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3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 numCol="2">
            <a:normAutofit/>
          </a:bodyPr>
          <a:lstStyle/>
          <a:p>
            <a:r>
              <a:rPr lang="en-US" sz="2100" dirty="0" smtClean="0"/>
              <a:t>I </a:t>
            </a:r>
            <a:r>
              <a:rPr lang="en-US" sz="2100" dirty="0" smtClean="0"/>
              <a:t>was born in </a:t>
            </a:r>
            <a:r>
              <a:rPr lang="en-US" sz="2100" b="1" dirty="0" smtClean="0"/>
              <a:t>1831</a:t>
            </a:r>
            <a:r>
              <a:rPr lang="en-US" sz="2100" dirty="0" smtClean="0"/>
              <a:t>.</a:t>
            </a:r>
          </a:p>
          <a:p>
            <a:r>
              <a:rPr lang="en-US" sz="2100" smtClean="0"/>
              <a:t>Einstein described my work as "the most profound and the most fruitful that physics has experienced since the time of Newton.”</a:t>
            </a:r>
          </a:p>
          <a:p>
            <a:r>
              <a:rPr lang="en-US" sz="2100" dirty="0" smtClean="0"/>
              <a:t>I </a:t>
            </a:r>
            <a:r>
              <a:rPr lang="en-US" sz="2100" dirty="0"/>
              <a:t>proposed the </a:t>
            </a:r>
            <a:r>
              <a:rPr lang="en-US" sz="2100" b="1" dirty="0"/>
              <a:t>phenomenon of light </a:t>
            </a:r>
            <a:r>
              <a:rPr lang="en-US" sz="2100" dirty="0"/>
              <a:t>is an </a:t>
            </a:r>
            <a:r>
              <a:rPr lang="en-US" sz="2100" b="1" dirty="0"/>
              <a:t>electromagnetic phenomenon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I developed a theory that </a:t>
            </a:r>
            <a:r>
              <a:rPr lang="en-US" sz="2100" dirty="0"/>
              <a:t>showed that </a:t>
            </a:r>
            <a:r>
              <a:rPr lang="en-US" sz="2100" b="1" dirty="0"/>
              <a:t>molecules at high temperature </a:t>
            </a:r>
            <a:r>
              <a:rPr lang="en-US" sz="2100" dirty="0"/>
              <a:t>have </a:t>
            </a:r>
            <a:r>
              <a:rPr lang="en-US" sz="2100" dirty="0" smtClean="0"/>
              <a:t>a </a:t>
            </a:r>
            <a:r>
              <a:rPr lang="en-US" sz="2100" dirty="0"/>
              <a:t>high probability of </a:t>
            </a:r>
            <a:r>
              <a:rPr lang="en-US" sz="2100" b="1" dirty="0"/>
              <a:t>moving toward those at low temperature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This theory is known as the </a:t>
            </a:r>
            <a:r>
              <a:rPr lang="en-US" sz="2100" b="1" dirty="0"/>
              <a:t>Maxwell-Boltzmann kinetic theory of </a:t>
            </a:r>
            <a:r>
              <a:rPr lang="en-US" sz="2100" b="1" dirty="0" smtClean="0"/>
              <a:t>gases</a:t>
            </a:r>
            <a:r>
              <a:rPr lang="en-US" sz="2100" dirty="0" smtClean="0"/>
              <a:t>, which I developed independently of Ludwig Boltzmann.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Clerk Maxwell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626996" cy="353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3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6248400" cy="5410200"/>
          </a:xfrm>
        </p:spPr>
        <p:txBody>
          <a:bodyPr numCol="2">
            <a:normAutofit fontScale="92500"/>
          </a:bodyPr>
          <a:lstStyle/>
          <a:p>
            <a:r>
              <a:rPr lang="en-US" sz="2300" dirty="0" smtClean="0"/>
              <a:t>I </a:t>
            </a:r>
            <a:r>
              <a:rPr lang="en-US" sz="2300" dirty="0" smtClean="0"/>
              <a:t>was born on </a:t>
            </a:r>
            <a:r>
              <a:rPr lang="en-US" sz="2300" b="1" dirty="0" smtClean="0"/>
              <a:t>1643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 wrote a book in the same style as Euclid’s </a:t>
            </a:r>
            <a:r>
              <a:rPr lang="en-US" sz="2300" i="1" dirty="0" smtClean="0"/>
              <a:t>Elements.</a:t>
            </a:r>
          </a:p>
          <a:p>
            <a:r>
              <a:rPr lang="en-US" sz="2300" dirty="0" smtClean="0"/>
              <a:t>I </a:t>
            </a:r>
            <a:r>
              <a:rPr lang="en-US" sz="2300" dirty="0" smtClean="0"/>
              <a:t>was interested in the attraction between Heavenly bodies but I had trouble making calculations for this; so, </a:t>
            </a:r>
            <a:r>
              <a:rPr lang="en-US" sz="2300" b="1" dirty="0" smtClean="0"/>
              <a:t>I invented calculus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 discovered that </a:t>
            </a:r>
            <a:r>
              <a:rPr lang="en-US" sz="2300" b="1" dirty="0" smtClean="0"/>
              <a:t>white light</a:t>
            </a:r>
            <a:r>
              <a:rPr lang="en-US" sz="2300" dirty="0" smtClean="0"/>
              <a:t> was made up of all the colours of the rainbow, as shown by shining white light through a </a:t>
            </a:r>
            <a:r>
              <a:rPr lang="en-US" sz="2300" b="1" dirty="0" smtClean="0"/>
              <a:t>prism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My best-selling published work was </a:t>
            </a:r>
            <a:r>
              <a:rPr lang="en-US" sz="2300" i="1" dirty="0"/>
              <a:t>Philosophiae naturalis principia </a:t>
            </a:r>
            <a:r>
              <a:rPr lang="en-US" sz="2300" i="1" dirty="0" smtClean="0"/>
              <a:t>mathematica</a:t>
            </a:r>
            <a:r>
              <a:rPr lang="en-US" sz="2300" dirty="0" smtClean="0"/>
              <a:t>, or </a:t>
            </a:r>
            <a:r>
              <a:rPr lang="en-US" sz="2300" b="1" i="1" dirty="0" smtClean="0"/>
              <a:t>Principia </a:t>
            </a:r>
            <a:r>
              <a:rPr lang="en-US" sz="2300" dirty="0" smtClean="0"/>
              <a:t>for short.</a:t>
            </a:r>
          </a:p>
          <a:p>
            <a:r>
              <a:rPr lang="en-US" sz="2300" dirty="0" smtClean="0"/>
              <a:t>I am well-known for theorising </a:t>
            </a:r>
            <a:r>
              <a:rPr lang="en-US" sz="2300" b="1" dirty="0" smtClean="0"/>
              <a:t>three laws of motion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An apple </a:t>
            </a:r>
            <a:r>
              <a:rPr lang="en-US" sz="2300" dirty="0" smtClean="0"/>
              <a:t>probably didn’t </a:t>
            </a:r>
            <a:r>
              <a:rPr lang="en-US" sz="2300" dirty="0" smtClean="0"/>
              <a:t>fall on my head.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r>
              <a:rPr lang="en-US" dirty="0" smtClean="0"/>
              <a:t>Sir Isaac Newton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73" y="381000"/>
            <a:ext cx="2399758" cy="252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23799"/>
            <a:ext cx="3228271" cy="14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9" y="3025117"/>
            <a:ext cx="1457325" cy="209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2493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486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Newton’s first law: A </a:t>
            </a:r>
            <a:r>
              <a:rPr lang="en-US" dirty="0"/>
              <a:t>body continues in a state of rest, or motion with a constant velocity, unless compelled to change by an unbalanced force.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Newton’s </a:t>
            </a:r>
            <a:r>
              <a:rPr lang="en-US" dirty="0" smtClean="0"/>
              <a:t>second law: </a:t>
            </a:r>
            <a:r>
              <a:rPr lang="en-US" dirty="0" smtClean="0"/>
              <a:t>The </a:t>
            </a:r>
            <a:r>
              <a:rPr lang="en-US" dirty="0"/>
              <a:t>acceleration of an object is directly proportional to the net force acting upon it and inversely proportional to its mass.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Newton’s third law: For </a:t>
            </a:r>
            <a:r>
              <a:rPr lang="en-US" dirty="0"/>
              <a:t>every action force, there is an equal and opposite reaction force.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Newton’s Three Laws of Motion Are: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98" y="3124200"/>
            <a:ext cx="2324404" cy="12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613468"/>
            <a:ext cx="1390650" cy="189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11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 numCol="2">
            <a:noAutofit/>
          </a:bodyPr>
          <a:lstStyle/>
          <a:p>
            <a:r>
              <a:rPr lang="en-US" sz="2100" dirty="0" smtClean="0"/>
              <a:t>I was born in 1942.</a:t>
            </a:r>
          </a:p>
          <a:p>
            <a:r>
              <a:rPr lang="en-US" sz="2100" dirty="0" smtClean="0"/>
              <a:t>Working with Roger Penrose, I developed theorems on </a:t>
            </a:r>
            <a:r>
              <a:rPr lang="en-US" sz="2100" dirty="0"/>
              <a:t> gravitational singularities theorems in the framework of general </a:t>
            </a:r>
            <a:r>
              <a:rPr lang="en-US" sz="2100" dirty="0" smtClean="0"/>
              <a:t>relativity.</a:t>
            </a:r>
          </a:p>
          <a:p>
            <a:r>
              <a:rPr lang="en-US" sz="2100" dirty="0" smtClean="0"/>
              <a:t>I was the first to unite the general theory of relativity and quantum mechanics.</a:t>
            </a:r>
          </a:p>
          <a:p>
            <a:r>
              <a:rPr lang="en-US" sz="2100" dirty="0" smtClean="0"/>
              <a:t>I discovered that black holes emit radiation. This radiation is now named after me.</a:t>
            </a:r>
          </a:p>
          <a:p>
            <a:r>
              <a:rPr lang="en-US" sz="2100" dirty="0" smtClean="0"/>
              <a:t>I wrote </a:t>
            </a:r>
            <a:r>
              <a:rPr lang="en-US" sz="2100" i="1" dirty="0" smtClean="0"/>
              <a:t>A Brief History of Time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Although I am a well-known scientist, I may be better-known because of my motor neurone </a:t>
            </a:r>
            <a:r>
              <a:rPr lang="en-US" sz="2100" dirty="0"/>
              <a:t>disease related to  amyotrophic lateral sclerosis (ALS</a:t>
            </a:r>
            <a:r>
              <a:rPr lang="en-US" sz="2100" dirty="0" smtClean="0"/>
              <a:t>).</a:t>
            </a:r>
          </a:p>
          <a:p>
            <a:r>
              <a:rPr lang="en-US" sz="2100" dirty="0" smtClean="0"/>
              <a:t>Because of this disease, I </a:t>
            </a:r>
            <a:r>
              <a:rPr lang="en-US" sz="2100" dirty="0" smtClean="0"/>
              <a:t>was eventually almost </a:t>
            </a:r>
            <a:r>
              <a:rPr lang="en-US" sz="2100" dirty="0" smtClean="0"/>
              <a:t>completely paralyzed and I </a:t>
            </a:r>
            <a:r>
              <a:rPr lang="en-US" sz="2100" dirty="0" smtClean="0"/>
              <a:t>communicated </a:t>
            </a:r>
            <a:r>
              <a:rPr lang="en-US" sz="2100" dirty="0" smtClean="0"/>
              <a:t>with a speech generating device.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/>
              <a:t>Stephen Hawking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24099"/>
            <a:ext cx="2819400" cy="26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94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000" dirty="0" smtClean="0"/>
              <a:t>I </a:t>
            </a:r>
            <a:r>
              <a:rPr lang="en-US" sz="3000" dirty="0" smtClean="0"/>
              <a:t>was born in </a:t>
            </a:r>
            <a:r>
              <a:rPr lang="en-US" sz="3000" b="1" dirty="0" smtClean="0"/>
              <a:t>1879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I am probably the </a:t>
            </a:r>
            <a:r>
              <a:rPr lang="en-US" sz="3000" b="1" dirty="0" smtClean="0"/>
              <a:t>most </a:t>
            </a:r>
            <a:r>
              <a:rPr lang="en-US" sz="3000" b="1" dirty="0" smtClean="0"/>
              <a:t>famous </a:t>
            </a:r>
            <a:r>
              <a:rPr lang="en-US" sz="3000" b="1" dirty="0" smtClean="0"/>
              <a:t>scientist</a:t>
            </a:r>
            <a:r>
              <a:rPr lang="en-US" sz="3000" dirty="0" smtClean="0"/>
              <a:t> of all time.</a:t>
            </a:r>
          </a:p>
          <a:p>
            <a:r>
              <a:rPr lang="en-US" sz="3000" dirty="0" smtClean="0"/>
              <a:t>My </a:t>
            </a:r>
            <a:r>
              <a:rPr lang="en-US" sz="3000" dirty="0" smtClean="0"/>
              <a:t>“trilogy” was a set of three publications that came out in 1905. One deals with </a:t>
            </a:r>
            <a:r>
              <a:rPr lang="en-US" sz="3000" b="1" dirty="0" smtClean="0"/>
              <a:t>Brownian motion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Another deals with the </a:t>
            </a:r>
            <a:r>
              <a:rPr lang="en-US" sz="3000" b="1" dirty="0" smtClean="0"/>
              <a:t>photoelectric effect</a:t>
            </a:r>
            <a:r>
              <a:rPr lang="en-US" sz="3000" dirty="0" smtClean="0"/>
              <a:t>. I received a Nobel Prize for this in 1922 (even though it was the Nobel Prize in Physics of 1921).</a:t>
            </a:r>
          </a:p>
          <a:p>
            <a:r>
              <a:rPr lang="en-US" sz="3000" dirty="0" smtClean="0"/>
              <a:t>The third deals with the </a:t>
            </a:r>
            <a:r>
              <a:rPr lang="en-US" sz="3000" b="1" dirty="0" smtClean="0"/>
              <a:t>special theory of relativity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My greatest publication came out in 1915. This was about the </a:t>
            </a:r>
            <a:r>
              <a:rPr lang="en-US" sz="3000" b="1" dirty="0" smtClean="0"/>
              <a:t>general theory of relativity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This publication postulated that </a:t>
            </a:r>
            <a:r>
              <a:rPr lang="en-US" sz="3000" b="1" dirty="0" smtClean="0"/>
              <a:t>gravity and acceleration are the same thing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I told the world that energy is equivalent to the product of mass and the speed of light squared.</a:t>
            </a:r>
          </a:p>
          <a:p>
            <a:r>
              <a:rPr lang="en-US" sz="3000" b="1" dirty="0" smtClean="0"/>
              <a:t>e = mc</a:t>
            </a:r>
            <a:r>
              <a:rPr lang="en-US" sz="3000" b="1" baseline="30000" dirty="0"/>
              <a:t>2</a:t>
            </a:r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Albert Einstein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895600" cy="277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35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 numCol="2">
            <a:normAutofit/>
          </a:bodyPr>
          <a:lstStyle/>
          <a:p>
            <a:r>
              <a:rPr lang="en-US" sz="2100" dirty="0" smtClean="0"/>
              <a:t>I was born in </a:t>
            </a:r>
            <a:r>
              <a:rPr lang="en-US" sz="2100" b="1" dirty="0" smtClean="0"/>
              <a:t>1571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Most of my work is the continuation of Copernicus (who realised that the Church was </a:t>
            </a:r>
            <a:r>
              <a:rPr lang="en-US" sz="2100" dirty="0" smtClean="0"/>
              <a:t>wrong, </a:t>
            </a:r>
            <a:r>
              <a:rPr lang="en-US" sz="2100" dirty="0" smtClean="0"/>
              <a:t>and that our solar system was </a:t>
            </a:r>
            <a:r>
              <a:rPr lang="en-US" sz="2100" b="1" dirty="0" smtClean="0"/>
              <a:t>heliocentric, not geocentric</a:t>
            </a:r>
            <a:r>
              <a:rPr lang="en-US" sz="2100" dirty="0" smtClean="0"/>
              <a:t>).</a:t>
            </a:r>
          </a:p>
          <a:p>
            <a:r>
              <a:rPr lang="en-US" sz="2100" dirty="0" smtClean="0"/>
              <a:t>I was the </a:t>
            </a:r>
            <a:r>
              <a:rPr lang="en-US" sz="2100" b="1" dirty="0" smtClean="0"/>
              <a:t>assistant of Tycho Brahe</a:t>
            </a:r>
            <a:r>
              <a:rPr lang="en-US" sz="2100" dirty="0" smtClean="0"/>
              <a:t>. Brahe was afraid that I would </a:t>
            </a:r>
            <a:r>
              <a:rPr lang="en-US" sz="2100" dirty="0" smtClean="0"/>
              <a:t>“eclipse” </a:t>
            </a:r>
            <a:r>
              <a:rPr lang="en-US" sz="2100" dirty="0" smtClean="0"/>
              <a:t>him as the premier astronomer of the time, so he told me to only study Mars.</a:t>
            </a:r>
          </a:p>
          <a:p>
            <a:r>
              <a:rPr lang="en-US" sz="2100" dirty="0" smtClean="0"/>
              <a:t>From my studies of Mars, I developed my </a:t>
            </a:r>
            <a:r>
              <a:rPr lang="en-US" sz="2100" b="1" dirty="0" smtClean="0"/>
              <a:t>three laws </a:t>
            </a:r>
            <a:r>
              <a:rPr lang="en-US" sz="2100" dirty="0" smtClean="0"/>
              <a:t>describing the movement of planets around the Sun.</a:t>
            </a:r>
          </a:p>
          <a:p>
            <a:r>
              <a:rPr lang="en-US" sz="2100" dirty="0" smtClean="0"/>
              <a:t>Today, these discoveries are known as my </a:t>
            </a:r>
            <a:r>
              <a:rPr lang="en-US" sz="2100" b="1" dirty="0" smtClean="0"/>
              <a:t>Three Laws of Planetary Motion</a:t>
            </a:r>
            <a:r>
              <a:rPr lang="en-US" sz="2100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Johannes Kepler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54933"/>
            <a:ext cx="2743200" cy="34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64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Planets </a:t>
            </a:r>
            <a:r>
              <a:rPr lang="en-US" dirty="0"/>
              <a:t>revolve around the Sun in an elliptical path, with the Sun occupying one of the foci of the ellipse.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Straight </a:t>
            </a:r>
            <a:r>
              <a:rPr lang="en-US" dirty="0" smtClean="0"/>
              <a:t>lines </a:t>
            </a:r>
            <a:r>
              <a:rPr lang="en-US" dirty="0"/>
              <a:t>joining sun and planet sweeps out equal areas in equal intervals of time.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Squares </a:t>
            </a:r>
            <a:r>
              <a:rPr lang="en-US" dirty="0"/>
              <a:t>of planets' orbital periods are proportional to the cubes of the semimajor axes of their orbits.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884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Kepler’s Three Laws of Planetary Motion Are: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885950" cy="148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3276600"/>
            <a:ext cx="19716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5181600"/>
            <a:ext cx="3615217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0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000" b="1" dirty="0" smtClean="0"/>
              <a:t>I informally stated the principles </a:t>
            </a:r>
            <a:r>
              <a:rPr lang="en-US" sz="3000" dirty="0" smtClean="0"/>
              <a:t>that were later embodied in </a:t>
            </a:r>
            <a:r>
              <a:rPr lang="en-US" sz="3000" b="1" dirty="0" smtClean="0"/>
              <a:t>Newton’s first two laws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I invented the first </a:t>
            </a:r>
            <a:r>
              <a:rPr lang="en-US" sz="3000" b="1" dirty="0" smtClean="0"/>
              <a:t>mechanical pendulum clock</a:t>
            </a:r>
            <a:r>
              <a:rPr lang="en-US" sz="3000" dirty="0" smtClean="0"/>
              <a:t>, improved the </a:t>
            </a:r>
            <a:r>
              <a:rPr lang="en-US" sz="3000" b="1" dirty="0" smtClean="0"/>
              <a:t>telescope</a:t>
            </a:r>
            <a:r>
              <a:rPr lang="en-US" sz="3000" dirty="0" smtClean="0"/>
              <a:t> and developed the </a:t>
            </a:r>
            <a:r>
              <a:rPr lang="en-US" sz="3000" b="1" dirty="0" smtClean="0"/>
              <a:t>first thermometer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My work dealt with topics including falling bodies, magnets, the tides, compasses and the arc of cannonballs.</a:t>
            </a:r>
          </a:p>
          <a:p>
            <a:r>
              <a:rPr lang="en-US" sz="3000" dirty="0" smtClean="0"/>
              <a:t>I was the first to use a telescope to collect evidence that the </a:t>
            </a:r>
            <a:r>
              <a:rPr lang="en-US" sz="3000" b="1" dirty="0" smtClean="0"/>
              <a:t>Earth revolved around the Sun</a:t>
            </a:r>
            <a:r>
              <a:rPr lang="en-US" sz="3000" dirty="0" smtClean="0"/>
              <a:t>. Because of this, I spent the last </a:t>
            </a:r>
            <a:r>
              <a:rPr lang="en-US" sz="3000" b="1" dirty="0" smtClean="0"/>
              <a:t>eight years of my life under house arrest </a:t>
            </a:r>
            <a:r>
              <a:rPr lang="en-US" sz="3000" dirty="0" smtClean="0"/>
              <a:t>in Rome (because this idea was not accepted by the Church). </a:t>
            </a:r>
          </a:p>
          <a:p>
            <a:r>
              <a:rPr lang="en-US" sz="3000" dirty="0" smtClean="0"/>
              <a:t>I discovered </a:t>
            </a:r>
            <a:r>
              <a:rPr lang="en-US" sz="3000" b="1" dirty="0" smtClean="0"/>
              <a:t>four moons of Jupiter</a:t>
            </a:r>
            <a:r>
              <a:rPr lang="en-US" sz="3000" dirty="0" smtClean="0"/>
              <a:t>, including Europa and Io. </a:t>
            </a:r>
          </a:p>
          <a:p>
            <a:r>
              <a:rPr lang="en-US" sz="3000" dirty="0" smtClean="0"/>
              <a:t>You may recognise my name as it is </a:t>
            </a:r>
            <a:r>
              <a:rPr lang="en-US" sz="3000" b="1" dirty="0" smtClean="0"/>
              <a:t>sung twice</a:t>
            </a:r>
            <a:r>
              <a:rPr lang="en-US" sz="3000" dirty="0" smtClean="0"/>
              <a:t> in a row a few times in Queen’s “Bohemian Rhapsody”.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Galileo Galilei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63686"/>
            <a:ext cx="2971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54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715000"/>
          </a:xfrm>
        </p:spPr>
        <p:txBody>
          <a:bodyPr numCol="2">
            <a:normAutofit/>
          </a:bodyPr>
          <a:lstStyle/>
          <a:p>
            <a:r>
              <a:rPr lang="en-US" sz="2100" dirty="0" smtClean="0"/>
              <a:t>I estimated when the Big Bang was before the theory was theorised. I estimated it was at least 2 billion years ago. (We believe it now to be closer to 13.7 billion). </a:t>
            </a:r>
          </a:p>
          <a:p>
            <a:r>
              <a:rPr lang="en-US" sz="2100" dirty="0" smtClean="0"/>
              <a:t>I realised that other galaxies must exist, since Andromeda was too far away to be in the Milky Way.</a:t>
            </a:r>
          </a:p>
          <a:p>
            <a:r>
              <a:rPr lang="en-US" sz="2100" dirty="0" smtClean="0"/>
              <a:t>The idea of redshift helped me develop my law.</a:t>
            </a:r>
          </a:p>
          <a:p>
            <a:r>
              <a:rPr lang="en-US" sz="2100" dirty="0" smtClean="0"/>
              <a:t>My law states that </a:t>
            </a:r>
            <a:r>
              <a:rPr lang="en-US" sz="2100" i="1" dirty="0" smtClean="0"/>
              <a:t>galaxies </a:t>
            </a:r>
            <a:r>
              <a:rPr lang="en-US" sz="2100" i="1" dirty="0"/>
              <a:t>move away from each other at a rate dependent to the distance between </a:t>
            </a:r>
            <a:r>
              <a:rPr lang="en-US" sz="2100" i="1" dirty="0" smtClean="0"/>
              <a:t>them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In other words, if a galaxy is far away,  it is moving faster away from us than the closer ones. This also goes for galaxies (like Andromeda) that are moving closer to us.</a:t>
            </a:r>
          </a:p>
          <a:p>
            <a:r>
              <a:rPr lang="en-US" sz="2100" dirty="0" smtClean="0"/>
              <a:t>You probably know my name from the </a:t>
            </a:r>
            <a:r>
              <a:rPr lang="en-US" sz="2100" dirty="0" smtClean="0"/>
              <a:t>space </a:t>
            </a:r>
            <a:r>
              <a:rPr lang="en-US" sz="2100" dirty="0" smtClean="0"/>
              <a:t>telescope that orbits the Earth and takes pictures.</a:t>
            </a:r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/>
              <a:t>Edwin Hubble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0565"/>
            <a:ext cx="1663124" cy="12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0565"/>
            <a:ext cx="2016728" cy="220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55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802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Physicists and Astronomers</vt:lpstr>
      <vt:lpstr>Sir Isaac Newton</vt:lpstr>
      <vt:lpstr>Newton’s Three Laws of Motion Are:</vt:lpstr>
      <vt:lpstr>Stephen Hawking</vt:lpstr>
      <vt:lpstr>Albert Einstein</vt:lpstr>
      <vt:lpstr>Johannes Kepler</vt:lpstr>
      <vt:lpstr>Kepler’s Three Laws of Planetary Motion Are:</vt:lpstr>
      <vt:lpstr>Galileo Galilei</vt:lpstr>
      <vt:lpstr>Edwin Hubble</vt:lpstr>
      <vt:lpstr>Clerk Maxwell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Physicists and Astronomers</dc:title>
  <dc:creator>Evan</dc:creator>
  <cp:lastModifiedBy>Mr. Moore</cp:lastModifiedBy>
  <cp:revision>16</cp:revision>
  <dcterms:created xsi:type="dcterms:W3CDTF">2013-03-24T20:14:33Z</dcterms:created>
  <dcterms:modified xsi:type="dcterms:W3CDTF">2018-12-29T04:37:01Z</dcterms:modified>
</cp:coreProperties>
</file>